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64" r:id="rId4"/>
    <p:sldId id="258" r:id="rId5"/>
    <p:sldId id="260" r:id="rId6"/>
    <p:sldId id="261" r:id="rId7"/>
    <p:sldId id="267" r:id="rId8"/>
    <p:sldId id="262" r:id="rId9"/>
    <p:sldId id="266" r:id="rId10"/>
    <p:sldId id="265"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1842" autoAdjust="0"/>
  </p:normalViewPr>
  <p:slideViewPr>
    <p:cSldViewPr snapToGrid="0">
      <p:cViewPr>
        <p:scale>
          <a:sx n="49" d="100"/>
          <a:sy n="49" d="100"/>
        </p:scale>
        <p:origin x="-153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3D97B-36FF-49ED-BEBE-24C6B63DCA50}" type="datetimeFigureOut">
              <a:rPr lang="en-US" smtClean="0"/>
              <a:t>4/3/2019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B5017-388F-4652-92A6-368864DD668F}" type="slidenum">
              <a:rPr lang="en-US" smtClean="0"/>
              <a:t>‹#›</a:t>
            </a:fld>
            <a:endParaRPr lang="en-US"/>
          </a:p>
        </p:txBody>
      </p:sp>
    </p:spTree>
    <p:extLst>
      <p:ext uri="{BB962C8B-B14F-4D97-AF65-F5344CB8AC3E}">
        <p14:creationId xmlns:p14="http://schemas.microsoft.com/office/powerpoint/2010/main" val="917952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The presentation addresses insurance fraud in Saudi Arabia. This presentation begin with </a:t>
            </a:r>
            <a:r>
              <a:rPr lang="en-US" sz="1200" b="0" i="0" kern="1200" dirty="0">
                <a:solidFill>
                  <a:schemeClr val="tx1"/>
                </a:solidFill>
                <a:effectLst/>
                <a:latin typeface="Times New Roman" pitchFamily="18" charset="0"/>
                <a:ea typeface="+mn-ea"/>
                <a:cs typeface="Times New Roman" pitchFamily="18" charset="0"/>
              </a:rPr>
              <a:t>a description of the event, who committed the fraud, and if there are any sanctions issued. Then </a:t>
            </a:r>
            <a:r>
              <a:rPr lang="en-US" sz="1200" b="0" i="0" kern="1200" dirty="0" smtClean="0">
                <a:solidFill>
                  <a:schemeClr val="tx1"/>
                </a:solidFill>
                <a:effectLst/>
                <a:latin typeface="Times New Roman" pitchFamily="18" charset="0"/>
                <a:ea typeface="+mn-ea"/>
                <a:cs typeface="Times New Roman" pitchFamily="18" charset="0"/>
              </a:rPr>
              <a:t>evaluation </a:t>
            </a:r>
            <a:r>
              <a:rPr lang="en-US" sz="1200" b="0" i="0" kern="1200" dirty="0">
                <a:solidFill>
                  <a:schemeClr val="tx1"/>
                </a:solidFill>
                <a:effectLst/>
                <a:latin typeface="Times New Roman" pitchFamily="18" charset="0"/>
                <a:ea typeface="+mn-ea"/>
                <a:cs typeface="Times New Roman" pitchFamily="18" charset="0"/>
              </a:rPr>
              <a:t>of what went wrong in the situation and finally Discussion of the impact of this fraud on the economy.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1</a:t>
            </a:fld>
            <a:endParaRPr lang="en-US"/>
          </a:p>
        </p:txBody>
      </p:sp>
    </p:spTree>
    <p:extLst>
      <p:ext uri="{BB962C8B-B14F-4D97-AF65-F5344CB8AC3E}">
        <p14:creationId xmlns:p14="http://schemas.microsoft.com/office/powerpoint/2010/main" val="200599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Insurance fraud is defined as a scenario when a person gives untruthful information to an insurance company to earn something valuable that he or she would not have gained if they had told the truth. Insurance fraud happens when an individual intentionally deceives to gain an advantage or a benefit that is not entitled to them. Moreover, insurance fraud can also mean someone knowingly denied a benefit that is ripe and which is allowed to someone else. In Saudi Arabia, such a dishonest act is categorized as a felony. The individuals found guilty risk prison times, legal fees, fines and various negative professional and personal consequences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2</a:t>
            </a:fld>
            <a:endParaRPr lang="en-US"/>
          </a:p>
        </p:txBody>
      </p:sp>
    </p:spTree>
    <p:extLst>
      <p:ext uri="{BB962C8B-B14F-4D97-AF65-F5344CB8AC3E}">
        <p14:creationId xmlns:p14="http://schemas.microsoft.com/office/powerpoint/2010/main" val="43785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The insurance fraud that took place in Saudi Arabia was organized by professional fraudsters who worked closely with the motorcycle couriers. The motorcycle couriers were used since they had been employed to transport specimens and information to the pathological department. This dishonest activity led to HAAD losing about $1.3 billion in a single year. The fraudsters managed to siphon such amount of insurance funds since it took some time before they were noticed. Even after fraudsters had accessed the information of the insurers unauthorized several years later, they continued to misappropriate the funds and the hospital funds hence leading to an increase of insurance premiums. The HAAD was lucky there were no sanctions applied since the situation was contained and further happenings completely prevented.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3</a:t>
            </a:fld>
            <a:endParaRPr lang="en-US"/>
          </a:p>
        </p:txBody>
      </p:sp>
    </p:spTree>
    <p:extLst>
      <p:ext uri="{BB962C8B-B14F-4D97-AF65-F5344CB8AC3E}">
        <p14:creationId xmlns:p14="http://schemas.microsoft.com/office/powerpoint/2010/main" val="3689527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It is widely accepted that professional criminals have numerously targeted health insurers. In some circumstances staging up complicated frauds. In Saudi Arabia, these include a scenario whereby fraudsters who at one time had gotten illegal access to the confidential insurance information of patients through a smooth partnership with motorcycle couriers. The motorcycle couriers were used in the transportation of accounting and specimen information. They facilitated the activities of fraudsters who continuously billed unsuspecting insurers for several years even after the pathology laboratory was closed down. This type of insurance fraud caused serious concern to Health Authority of Abu Dhabi (HAAD) and all insurance regulatory bodies. The HAAD was lucky there were no sanctions applied since the situation was contained and further happenings completely prevented.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4</a:t>
            </a:fld>
            <a:endParaRPr lang="en-US"/>
          </a:p>
        </p:txBody>
      </p:sp>
    </p:spTree>
    <p:extLst>
      <p:ext uri="{BB962C8B-B14F-4D97-AF65-F5344CB8AC3E}">
        <p14:creationId xmlns:p14="http://schemas.microsoft.com/office/powerpoint/2010/main" val="158278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Times New Roman" pitchFamily="18" charset="0"/>
                <a:ea typeface="+mn-ea"/>
                <a:cs typeface="Times New Roman" pitchFamily="18" charset="0"/>
              </a:rPr>
              <a:t>The insurance fraud cost the insurers and the HAAD an approximated amount worth 1.3 US Dollars. Statistics show that a similar amount is siphoned from the insurance company and it mostly goes undetected. This deceitful act also greatly impacted on society in general because valuable public funds like those in HAAD and courts were directed to handling fraudulent cases. Additionally, genuine insurers were forced to pay for the increased premiums than they would have paid if the fraudsters had not committed the act </a:t>
            </a:r>
            <a:r>
              <a:rPr lang="en-US" dirty="0">
                <a:latin typeface="Times New Roman" pitchFamily="18" charset="0"/>
                <a:cs typeface="Times New Roman" pitchFamily="18" charset="0"/>
              </a:rPr>
              <a:t>(</a:t>
            </a:r>
            <a:r>
              <a:rPr lang="en-GB" dirty="0" err="1">
                <a:latin typeface="Times New Roman" pitchFamily="18" charset="0"/>
                <a:cs typeface="Times New Roman" pitchFamily="18" charset="0"/>
              </a:rPr>
              <a:t>Rawte</a:t>
            </a:r>
            <a:r>
              <a:rPr lang="en-GB" dirty="0">
                <a:latin typeface="Times New Roman" pitchFamily="18" charset="0"/>
                <a:cs typeface="Times New Roman" pitchFamily="18" charset="0"/>
              </a:rPr>
              <a:t> &amp; Anuradha, 2015, January)</a:t>
            </a:r>
            <a:r>
              <a:rPr lang="en-GB" sz="1200" kern="1200" dirty="0">
                <a:solidFill>
                  <a:schemeClr val="tx1"/>
                </a:solidFill>
                <a:effectLst/>
                <a:latin typeface="Times New Roman" pitchFamily="18" charset="0"/>
                <a:ea typeface="+mn-ea"/>
                <a:cs typeface="Times New Roman" pitchFamily="18" charset="0"/>
              </a:rPr>
              <a:t>. As a consequence, some honest insurers find it difficult to pay for the increased premiums because they live on a tight budget and moreover; they see it as an additional burden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5</a:t>
            </a:fld>
            <a:endParaRPr lang="en-US"/>
          </a:p>
        </p:txBody>
      </p:sp>
    </p:spTree>
    <p:extLst>
      <p:ext uri="{BB962C8B-B14F-4D97-AF65-F5344CB8AC3E}">
        <p14:creationId xmlns:p14="http://schemas.microsoft.com/office/powerpoint/2010/main" val="1111617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When a premium increase due to fraudulent practices it leads to a rising in cutbacks regarding the quality of insurance coverage, employers are dragged into cuts, for instance losing outpatient cover or dental plans to save more on premiums. According to </a:t>
            </a:r>
            <a:r>
              <a:rPr lang="en-GB" dirty="0">
                <a:latin typeface="Times New Roman" pitchFamily="18" charset="0"/>
                <a:cs typeface="Times New Roman" pitchFamily="18" charset="0"/>
              </a:rPr>
              <a:t>Fuller et al</a:t>
            </a:r>
            <a:r>
              <a:rPr lang="en-GB" dirty="0" smtClean="0">
                <a:latin typeface="Times New Roman" pitchFamily="18" charset="0"/>
                <a:cs typeface="Times New Roman" pitchFamily="18" charset="0"/>
              </a:rPr>
              <a:t>. </a:t>
            </a:r>
            <a:r>
              <a:rPr lang="en-GB" dirty="0">
                <a:latin typeface="Times New Roman" pitchFamily="18" charset="0"/>
                <a:cs typeface="Times New Roman" pitchFamily="18" charset="0"/>
              </a:rPr>
              <a:t>(2015</a:t>
            </a:r>
            <a:r>
              <a:rPr lang="en-GB" sz="1200" kern="1200" dirty="0" smtClean="0">
                <a:solidFill>
                  <a:schemeClr val="tx1"/>
                </a:solidFill>
                <a:effectLst/>
                <a:latin typeface="Times New Roman" pitchFamily="18" charset="0"/>
                <a:ea typeface="+mn-ea"/>
                <a:cs typeface="Times New Roman" pitchFamily="18" charset="0"/>
              </a:rPr>
              <a:t>), </a:t>
            </a:r>
            <a:r>
              <a:rPr lang="en-GB" sz="1200" kern="1200" dirty="0">
                <a:solidFill>
                  <a:schemeClr val="tx1"/>
                </a:solidFill>
                <a:effectLst/>
                <a:latin typeface="Times New Roman" pitchFamily="18" charset="0"/>
                <a:ea typeface="+mn-ea"/>
                <a:cs typeface="Times New Roman" pitchFamily="18" charset="0"/>
              </a:rPr>
              <a:t>significant impact associated with insurance fraud is the increase deductibles and co-payments with workers even paying approximately 20% of the clinic cost from individual pockets. More than often benefits are accompanied with a limit. The limits could refer to an individual or group of limits and could be extended to a single consultation, yearly or for a lifetime. Therefore, insurance fraud leads to maxing out of the limit.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6</a:t>
            </a:fld>
            <a:endParaRPr lang="en-US"/>
          </a:p>
        </p:txBody>
      </p:sp>
    </p:spTree>
    <p:extLst>
      <p:ext uri="{BB962C8B-B14F-4D97-AF65-F5344CB8AC3E}">
        <p14:creationId xmlns:p14="http://schemas.microsoft.com/office/powerpoint/2010/main" val="3972599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During investigations for fraud, the ability of the insurer to handle genuine claims becomes impacted. Furthermore, evidence collected from studies conducted by insurers indicates that fraud in insurance sector collects huge amount of funds which they use to promote other serious crimes that implicate the economy. In Saudi Arabia, HAAD approximates that fraud increases on average, an additional $50 billion per year to the insurance bill of each policyholder annually. This makes the insurers to be vigilant and pay all the genuine claims as fast as possible and endeavor to accomplish uniformity between ascertaining that genuine claims are not delayed and investigations to serious frauds. All these activities greatly impact the economy as they need huge sums of money</a:t>
            </a:r>
          </a:p>
        </p:txBody>
      </p:sp>
      <p:sp>
        <p:nvSpPr>
          <p:cNvPr id="4" name="Slide Number Placeholder 3"/>
          <p:cNvSpPr>
            <a:spLocks noGrp="1"/>
          </p:cNvSpPr>
          <p:nvPr>
            <p:ph type="sldNum" sz="quarter" idx="5"/>
          </p:nvPr>
        </p:nvSpPr>
        <p:spPr/>
        <p:txBody>
          <a:bodyPr/>
          <a:lstStyle/>
          <a:p>
            <a:fld id="{5D8B5017-388F-4652-92A6-368864DD668F}" type="slidenum">
              <a:rPr lang="en-US" smtClean="0"/>
              <a:t>7</a:t>
            </a:fld>
            <a:endParaRPr lang="en-US"/>
          </a:p>
        </p:txBody>
      </p:sp>
    </p:spTree>
    <p:extLst>
      <p:ext uri="{BB962C8B-B14F-4D97-AF65-F5344CB8AC3E}">
        <p14:creationId xmlns:p14="http://schemas.microsoft.com/office/powerpoint/2010/main" val="2008576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The most appropriate approach that can be used in the future to prevent the occurrence of insurance abuse is through the creation of awareness by the insurance and medical regulators. The key stakeholders need to stand up and collaborate with honest insurers to identify and eradicate fraud. Insurance regulators should act as key driving forces and employ investigative employees. Medical regulators need to record any cases reported to them and act accordingly upon the approval of billing practices. Another great way to prevent the future happening of insurance abuse is by use of fraud detection system that is put available to every insurance company </a:t>
            </a:r>
            <a:r>
              <a:rPr lang="en-US" dirty="0">
                <a:latin typeface="Times New Roman" pitchFamily="18" charset="0"/>
                <a:cs typeface="Times New Roman" pitchFamily="18" charset="0"/>
              </a:rPr>
              <a:t>(</a:t>
            </a:r>
            <a:r>
              <a:rPr lang="en-GB" dirty="0">
                <a:latin typeface="Times New Roman" pitchFamily="18" charset="0"/>
                <a:cs typeface="Times New Roman" pitchFamily="18" charset="0"/>
              </a:rPr>
              <a:t>Shi</a:t>
            </a:r>
            <a:r>
              <a:rPr lang="en-US" dirty="0">
                <a:latin typeface="Times New Roman" pitchFamily="18" charset="0"/>
                <a:cs typeface="Times New Roman" pitchFamily="18" charset="0"/>
              </a:rPr>
              <a:t> et al., </a:t>
            </a:r>
            <a:r>
              <a:rPr lang="en-GB" dirty="0">
                <a:latin typeface="Times New Roman" pitchFamily="18" charset="0"/>
                <a:cs typeface="Times New Roman" pitchFamily="18" charset="0"/>
              </a:rPr>
              <a:t>2016)</a:t>
            </a:r>
            <a:r>
              <a:rPr lang="en-GB" sz="1200" kern="1200" dirty="0">
                <a:solidFill>
                  <a:schemeClr val="tx1"/>
                </a:solidFill>
                <a:effectLst/>
                <a:latin typeface="Times New Roman" pitchFamily="18" charset="0"/>
                <a:ea typeface="+mn-ea"/>
                <a:cs typeface="Times New Roman" pitchFamily="18" charset="0"/>
              </a:rPr>
              <a:t>.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8</a:t>
            </a:fld>
            <a:endParaRPr lang="en-US"/>
          </a:p>
        </p:txBody>
      </p:sp>
    </p:spTree>
    <p:extLst>
      <p:ext uri="{BB962C8B-B14F-4D97-AF65-F5344CB8AC3E}">
        <p14:creationId xmlns:p14="http://schemas.microsoft.com/office/powerpoint/2010/main" val="3241308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itchFamily="18" charset="0"/>
                <a:cs typeface="Times New Roman" pitchFamily="18" charset="0"/>
              </a:rPr>
              <a:t>Insurers need to work with law enforcement agencies in order to combat fraud. This can be achieved through reporting every case of fraud to the police. Another significant way in which law enforcement agency can assist in preventing insurance fraud is through employing former police officer to assist in detection activities. Moreover, insurers need to integrate modern technology in uncovering fraud. Use of electronic equipment to identify authenticity of documents presented for claims can prevent fraud in future. Additionally, insurance staff should also be trained by the police to understand how crime can be detected and to discuss the new and ever transforming techniques of fraudsters. </a:t>
            </a:r>
          </a:p>
        </p:txBody>
      </p:sp>
      <p:sp>
        <p:nvSpPr>
          <p:cNvPr id="4" name="Slide Number Placeholder 3"/>
          <p:cNvSpPr>
            <a:spLocks noGrp="1"/>
          </p:cNvSpPr>
          <p:nvPr>
            <p:ph type="sldNum" sz="quarter" idx="5"/>
          </p:nvPr>
        </p:nvSpPr>
        <p:spPr/>
        <p:txBody>
          <a:bodyPr/>
          <a:lstStyle/>
          <a:p>
            <a:fld id="{5D8B5017-388F-4652-92A6-368864DD668F}" type="slidenum">
              <a:rPr lang="en-US" smtClean="0"/>
              <a:t>9</a:t>
            </a:fld>
            <a:endParaRPr lang="en-US"/>
          </a:p>
        </p:txBody>
      </p:sp>
    </p:spTree>
    <p:extLst>
      <p:ext uri="{BB962C8B-B14F-4D97-AF65-F5344CB8AC3E}">
        <p14:creationId xmlns:p14="http://schemas.microsoft.com/office/powerpoint/2010/main" val="375192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Times New Roman" pitchFamily="18" charset="0"/>
                <a:ea typeface="+mn-ea"/>
                <a:cs typeface="Times New Roman" pitchFamily="18" charset="0"/>
              </a:rPr>
              <a:t>Having examined the issues related to insurance fraud, it is necessary for regulatory bodies and insurers to be alert all the time to ensure no such occurrence happens again. This can be achieved through the use of predictive models and the utilization of analytic systems for identifying abnormal billing and care patterns using previously noted fraudulent activities to safeguard the current systems. The quantity of data that is required for the efficient functioning of these technological systems excludes some serious fraudulent activities.  </a:t>
            </a:r>
            <a:endParaRPr lang="en-US" sz="1200" kern="1200" dirty="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5D8B5017-388F-4652-92A6-368864DD668F}" type="slidenum">
              <a:rPr lang="en-US" smtClean="0"/>
              <a:t>10</a:t>
            </a:fld>
            <a:endParaRPr lang="en-US"/>
          </a:p>
        </p:txBody>
      </p:sp>
    </p:spTree>
    <p:extLst>
      <p:ext uri="{BB962C8B-B14F-4D97-AF65-F5344CB8AC3E}">
        <p14:creationId xmlns:p14="http://schemas.microsoft.com/office/powerpoint/2010/main" val="3702817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49767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483770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070651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DD7158-CFFE-421A-A8C2-61EAF71D8D71}" type="datetimeFigureOut">
              <a:rPr lang="en-US" smtClean="0"/>
              <a:t>4/3/2019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317385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DD7158-CFFE-421A-A8C2-61EAF71D8D71}" type="datetimeFigureOut">
              <a:rPr lang="en-US" smtClean="0"/>
              <a:t>4/3/2019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2489633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DD7158-CFFE-421A-A8C2-61EAF71D8D71}" type="datetimeFigureOut">
              <a:rPr lang="en-US" smtClean="0"/>
              <a:t>4/3/2019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617903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DD7158-CFFE-421A-A8C2-61EAF71D8D71}" type="datetimeFigureOut">
              <a:rPr lang="en-US" smtClean="0"/>
              <a:t>4/3/2019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405209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DD7158-CFFE-421A-A8C2-61EAF71D8D71}" type="datetimeFigureOut">
              <a:rPr lang="en-US" smtClean="0"/>
              <a:t>4/3/2019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2512059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DD7158-CFFE-421A-A8C2-61EAF71D8D71}" type="datetimeFigureOut">
              <a:rPr lang="en-US" smtClean="0"/>
              <a:t>4/3/2019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76878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2019085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6439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358348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62499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3287776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4158907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DD7158-CFFE-421A-A8C2-61EAF71D8D71}" type="datetimeFigureOut">
              <a:rPr lang="en-US" smtClean="0"/>
              <a:t>4/3/2019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BE8C9A-A832-4E93-BDE8-0CA13B86AB4A}" type="slidenum">
              <a:rPr lang="en-US" smtClean="0"/>
              <a:t>‹#›</a:t>
            </a:fld>
            <a:endParaRPr lang="en-US"/>
          </a:p>
        </p:txBody>
      </p:sp>
    </p:spTree>
    <p:extLst>
      <p:ext uri="{BB962C8B-B14F-4D97-AF65-F5344CB8AC3E}">
        <p14:creationId xmlns:p14="http://schemas.microsoft.com/office/powerpoint/2010/main" val="17776625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8DD7158-CFFE-421A-A8C2-61EAF71D8D71}" type="datetimeFigureOut">
              <a:rPr lang="en-US" smtClean="0"/>
              <a:t>4/3/2019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BE8C9A-A832-4E93-BDE8-0CA13B86AB4A}" type="slidenum">
              <a:rPr lang="en-US" smtClean="0"/>
              <a:t>‹#›</a:t>
            </a:fld>
            <a:endParaRPr lang="en-US"/>
          </a:p>
        </p:txBody>
      </p:sp>
    </p:spTree>
    <p:extLst>
      <p:ext uri="{BB962C8B-B14F-4D97-AF65-F5344CB8AC3E}">
        <p14:creationId xmlns:p14="http://schemas.microsoft.com/office/powerpoint/2010/main" val="16337534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6918FD-AD0E-4F3A-825D-09AC29BFA0F2}"/>
              </a:ext>
            </a:extLst>
          </p:cNvPr>
          <p:cNvSpPr>
            <a:spLocks noGrp="1"/>
          </p:cNvSpPr>
          <p:nvPr>
            <p:ph type="ctrTitle"/>
          </p:nvPr>
        </p:nvSpPr>
        <p:spPr/>
        <p:txBody>
          <a:bodyPr/>
          <a:lstStyle/>
          <a:p>
            <a:pPr algn="l"/>
            <a:r>
              <a:rPr lang="en-US" dirty="0">
                <a:latin typeface="Times New Roman" panose="02020603050405020304" pitchFamily="18" charset="0"/>
                <a:cs typeface="Times New Roman" panose="02020603050405020304" pitchFamily="18" charset="0"/>
              </a:rPr>
              <a:t>Insurance Fraud in Saudi Arabia</a:t>
            </a:r>
          </a:p>
        </p:txBody>
      </p:sp>
      <p:sp>
        <p:nvSpPr>
          <p:cNvPr id="3" name="Subtitle 2">
            <a:extLst>
              <a:ext uri="{FF2B5EF4-FFF2-40B4-BE49-F238E27FC236}">
                <a16:creationId xmlns:a16="http://schemas.microsoft.com/office/drawing/2014/main" xmlns="" id="{D421BE40-D325-4473-B27E-90F6D67F9E4B}"/>
              </a:ext>
            </a:extLst>
          </p:cNvPr>
          <p:cNvSpPr>
            <a:spLocks noGrp="1"/>
          </p:cNvSpPr>
          <p:nvPr>
            <p:ph type="subTitle" idx="1"/>
          </p:nvPr>
        </p:nvSpPr>
        <p:spPr/>
        <p:txBody>
          <a:bodyPr>
            <a:normAutofit/>
          </a:bodyPr>
          <a:lstStyle/>
          <a:p>
            <a:r>
              <a:rPr lang="en-US" sz="2400" dirty="0">
                <a:latin typeface="Times New Roman" panose="02020603050405020304" pitchFamily="18" charset="0"/>
                <a:cs typeface="Times New Roman" panose="02020603050405020304" pitchFamily="18" charset="0"/>
              </a:rPr>
              <a:t>Student’s Name </a:t>
            </a:r>
          </a:p>
          <a:p>
            <a:r>
              <a:rPr lang="en-US" sz="2400" dirty="0">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2570572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654506-F731-411A-B6E1-60981AA7E57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a16="http://schemas.microsoft.com/office/drawing/2014/main" xmlns="" id="{B24DA066-B5C0-45CB-A6B9-517F2E4F21C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What is insurance fraud?</a:t>
            </a:r>
          </a:p>
          <a:p>
            <a:r>
              <a:rPr lang="en-US" sz="2400" dirty="0">
                <a:latin typeface="Times New Roman" panose="02020603050405020304" pitchFamily="18" charset="0"/>
                <a:cs typeface="Times New Roman" panose="02020603050405020304" pitchFamily="18" charset="0"/>
              </a:rPr>
              <a:t>Insurance fraud is a particularized intention to commit crime</a:t>
            </a:r>
          </a:p>
          <a:p>
            <a:r>
              <a:rPr lang="en-US" sz="2400" dirty="0">
                <a:latin typeface="Times New Roman" panose="02020603050405020304" pitchFamily="18" charset="0"/>
                <a:cs typeface="Times New Roman" panose="02020603050405020304" pitchFamily="18" charset="0"/>
              </a:rPr>
              <a:t>It is a felony in Saudi Arabia</a:t>
            </a:r>
          </a:p>
          <a:p>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025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85B5CE9-7277-4B43-8D25-A4EB0D17FC7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 description of The Event </a:t>
            </a:r>
          </a:p>
        </p:txBody>
      </p:sp>
      <p:sp>
        <p:nvSpPr>
          <p:cNvPr id="3" name="Content Placeholder 2">
            <a:extLst>
              <a:ext uri="{FF2B5EF4-FFF2-40B4-BE49-F238E27FC236}">
                <a16:creationId xmlns:a16="http://schemas.microsoft.com/office/drawing/2014/main" xmlns="" id="{D4C61A2E-FF84-4BBF-8E85-C65076341C07}"/>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Organized by professional fraudsters </a:t>
            </a:r>
          </a:p>
          <a:p>
            <a:r>
              <a:rPr lang="en-US" sz="2400" dirty="0">
                <a:latin typeface="Times New Roman" panose="02020603050405020304" pitchFamily="18" charset="0"/>
                <a:cs typeface="Times New Roman" panose="02020603050405020304" pitchFamily="18" charset="0"/>
              </a:rPr>
              <a:t>Assisted by motorcycle couriers</a:t>
            </a:r>
          </a:p>
          <a:p>
            <a:r>
              <a:rPr lang="en-US" sz="2400" dirty="0">
                <a:latin typeface="Times New Roman" panose="02020603050405020304" pitchFamily="18" charset="0"/>
                <a:cs typeface="Times New Roman" panose="02020603050405020304" pitchFamily="18" charset="0"/>
              </a:rPr>
              <a:t>Led to loss of $1.3 billion </a:t>
            </a:r>
          </a:p>
        </p:txBody>
      </p:sp>
    </p:spTree>
    <p:extLst>
      <p:ext uri="{BB962C8B-B14F-4D97-AF65-F5344CB8AC3E}">
        <p14:creationId xmlns:p14="http://schemas.microsoft.com/office/powerpoint/2010/main" val="305970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E7C543-508F-498E-9F61-7A3F3519DE3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Who Committed the Fraud and Sanctions</a:t>
            </a:r>
          </a:p>
        </p:txBody>
      </p:sp>
      <p:sp>
        <p:nvSpPr>
          <p:cNvPr id="3" name="Content Placeholder 2">
            <a:extLst>
              <a:ext uri="{FF2B5EF4-FFF2-40B4-BE49-F238E27FC236}">
                <a16:creationId xmlns:a16="http://schemas.microsoft.com/office/drawing/2014/main" xmlns="" id="{0AC9643F-0006-488D-8CA4-736D0DBF1D8A}"/>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Fraudsters </a:t>
            </a:r>
          </a:p>
          <a:p>
            <a:r>
              <a:rPr lang="en-US" sz="2400" dirty="0">
                <a:latin typeface="Times New Roman" panose="02020603050405020304" pitchFamily="18" charset="0"/>
                <a:cs typeface="Times New Roman" panose="02020603050405020304" pitchFamily="18" charset="0"/>
              </a:rPr>
              <a:t>Motorcycle couriers </a:t>
            </a:r>
          </a:p>
          <a:p>
            <a:r>
              <a:rPr lang="en-US" sz="2400" dirty="0">
                <a:latin typeface="Times New Roman" panose="02020603050405020304" pitchFamily="18" charset="0"/>
                <a:cs typeface="Times New Roman" panose="02020603050405020304" pitchFamily="18" charset="0"/>
              </a:rPr>
              <a:t>No sanctions </a:t>
            </a:r>
          </a:p>
        </p:txBody>
      </p:sp>
    </p:spTree>
    <p:extLst>
      <p:ext uri="{BB962C8B-B14F-4D97-AF65-F5344CB8AC3E}">
        <p14:creationId xmlns:p14="http://schemas.microsoft.com/office/powerpoint/2010/main" val="4132850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B2604E-B431-46C7-93A5-A4C6863A9C8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Evaluation of the Situation </a:t>
            </a:r>
          </a:p>
        </p:txBody>
      </p:sp>
      <p:sp>
        <p:nvSpPr>
          <p:cNvPr id="3" name="Content Placeholder 2">
            <a:extLst>
              <a:ext uri="{FF2B5EF4-FFF2-40B4-BE49-F238E27FC236}">
                <a16:creationId xmlns:a16="http://schemas.microsoft.com/office/drawing/2014/main" xmlns="" id="{70AC9924-7586-497D-84F4-9E3CB2638554}"/>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Approximately $1.3 billions </a:t>
            </a:r>
          </a:p>
          <a:p>
            <a:r>
              <a:rPr lang="en-US" sz="2400" dirty="0">
                <a:latin typeface="Times New Roman" panose="02020603050405020304" pitchFamily="18" charset="0"/>
                <a:cs typeface="Times New Roman" panose="02020603050405020304" pitchFamily="18" charset="0"/>
              </a:rPr>
              <a:t>HAAD seriously impacted </a:t>
            </a:r>
          </a:p>
          <a:p>
            <a:r>
              <a:rPr lang="en-US" sz="2400" dirty="0">
                <a:latin typeface="Times New Roman" panose="02020603050405020304" pitchFamily="18" charset="0"/>
                <a:cs typeface="Times New Roman" panose="02020603050405020304" pitchFamily="18" charset="0"/>
              </a:rPr>
              <a:t>Increased premiums (</a:t>
            </a:r>
            <a:r>
              <a:rPr lang="en-GB" sz="2400" dirty="0" err="1">
                <a:latin typeface="Times New Roman" panose="02020603050405020304" pitchFamily="18" charset="0"/>
                <a:cs typeface="Times New Roman" panose="02020603050405020304" pitchFamily="18" charset="0"/>
              </a:rPr>
              <a:t>Rawte</a:t>
            </a:r>
            <a:r>
              <a:rPr lang="en-GB" sz="2400" dirty="0">
                <a:latin typeface="Times New Roman" panose="02020603050405020304" pitchFamily="18" charset="0"/>
                <a:cs typeface="Times New Roman" panose="02020603050405020304" pitchFamily="18" charset="0"/>
              </a:rPr>
              <a:t> &amp; Anuradha, 2015, January)</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Honest insurers unable to pay</a:t>
            </a:r>
          </a:p>
        </p:txBody>
      </p:sp>
    </p:spTree>
    <p:extLst>
      <p:ext uri="{BB962C8B-B14F-4D97-AF65-F5344CB8AC3E}">
        <p14:creationId xmlns:p14="http://schemas.microsoft.com/office/powerpoint/2010/main" val="2788747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F8AFE4-8891-4F12-9DA0-71926A0B786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Impact of the Fraud to The Economy</a:t>
            </a:r>
          </a:p>
        </p:txBody>
      </p:sp>
      <p:sp>
        <p:nvSpPr>
          <p:cNvPr id="3" name="Content Placeholder 2">
            <a:extLst>
              <a:ext uri="{FF2B5EF4-FFF2-40B4-BE49-F238E27FC236}">
                <a16:creationId xmlns:a16="http://schemas.microsoft.com/office/drawing/2014/main" xmlns="" id="{3EF40206-5E23-4EAB-BB2E-47C32E205F8D}"/>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Benefit cutbacks </a:t>
            </a:r>
          </a:p>
          <a:p>
            <a:r>
              <a:rPr lang="en-US" sz="2400" dirty="0">
                <a:latin typeface="Times New Roman" panose="02020603050405020304" pitchFamily="18" charset="0"/>
                <a:cs typeface="Times New Roman" panose="02020603050405020304" pitchFamily="18" charset="0"/>
              </a:rPr>
              <a:t>Increased deductibles an co-payments (</a:t>
            </a:r>
            <a:r>
              <a:rPr lang="en-GB" sz="2400" dirty="0">
                <a:latin typeface="Times New Roman" panose="02020603050405020304" pitchFamily="18" charset="0"/>
                <a:cs typeface="Times New Roman" panose="02020603050405020304" pitchFamily="18" charset="0"/>
              </a:rPr>
              <a:t>Fuller et al., 2015)</a:t>
            </a:r>
            <a:r>
              <a:rPr lang="en-US" sz="2400" dirty="0">
                <a:latin typeface="Times New Roman" panose="02020603050405020304" pitchFamily="18" charset="0"/>
                <a:cs typeface="Times New Roman" panose="02020603050405020304" pitchFamily="18" charset="0"/>
              </a:rPr>
              <a:t> </a:t>
            </a:r>
          </a:p>
          <a:p>
            <a:r>
              <a:rPr lang="en-US" sz="2400" dirty="0">
                <a:latin typeface="Times New Roman" panose="02020603050405020304" pitchFamily="18" charset="0"/>
                <a:cs typeface="Times New Roman" panose="02020603050405020304" pitchFamily="18" charset="0"/>
              </a:rPr>
              <a:t>Maxed out benefit</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0667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8E4190-0E42-4793-A66A-C6939A4D61D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Impacts of the Fraud to the Economy </a:t>
            </a:r>
          </a:p>
        </p:txBody>
      </p:sp>
      <p:sp>
        <p:nvSpPr>
          <p:cNvPr id="3" name="Content Placeholder 2">
            <a:extLst>
              <a:ext uri="{FF2B5EF4-FFF2-40B4-BE49-F238E27FC236}">
                <a16:creationId xmlns:a16="http://schemas.microsoft.com/office/drawing/2014/main" xmlns="" id="{03710395-5F71-4775-80AF-5A66D4EBE8E8}"/>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Difficult dealing with genuine claims </a:t>
            </a:r>
          </a:p>
          <a:p>
            <a:r>
              <a:rPr lang="en-US" sz="2400" dirty="0">
                <a:latin typeface="Times New Roman" panose="02020603050405020304" pitchFamily="18" charset="0"/>
                <a:cs typeface="Times New Roman" panose="02020603050405020304" pitchFamily="18" charset="0"/>
              </a:rPr>
              <a:t>$58 adds on the insurance bill</a:t>
            </a:r>
          </a:p>
          <a:p>
            <a:r>
              <a:rPr lang="en-US" sz="2400" dirty="0">
                <a:latin typeface="Times New Roman" panose="02020603050405020304" pitchFamily="18" charset="0"/>
                <a:cs typeface="Times New Roman" panose="02020603050405020304" pitchFamily="18" charset="0"/>
              </a:rPr>
              <a:t>Always paying genuine claims for investigations </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2618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80925E-01BF-48BC-9DA4-50483733B4E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Future Prevention Methods</a:t>
            </a:r>
          </a:p>
        </p:txBody>
      </p:sp>
      <p:sp>
        <p:nvSpPr>
          <p:cNvPr id="3" name="Content Placeholder 2">
            <a:extLst>
              <a:ext uri="{FF2B5EF4-FFF2-40B4-BE49-F238E27FC236}">
                <a16:creationId xmlns:a16="http://schemas.microsoft.com/office/drawing/2014/main" xmlns="" id="{32F4FC79-9C8E-4A5F-9769-DEDD5B62A06C}"/>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Creating awareness </a:t>
            </a:r>
          </a:p>
          <a:p>
            <a:r>
              <a:rPr lang="en-US" sz="2400" dirty="0">
                <a:latin typeface="Times New Roman" panose="02020603050405020304" pitchFamily="18" charset="0"/>
                <a:cs typeface="Times New Roman" panose="02020603050405020304" pitchFamily="18" charset="0"/>
              </a:rPr>
              <a:t>Take notice of fraudulent cases</a:t>
            </a:r>
          </a:p>
          <a:p>
            <a:r>
              <a:rPr lang="en-US" sz="2400" dirty="0">
                <a:latin typeface="Times New Roman" panose="02020603050405020304" pitchFamily="18" charset="0"/>
                <a:cs typeface="Times New Roman" panose="02020603050405020304" pitchFamily="18" charset="0"/>
              </a:rPr>
              <a:t>Use of fraud detection system (</a:t>
            </a:r>
            <a:r>
              <a:rPr lang="en-GB" sz="2400" dirty="0">
                <a:latin typeface="Times New Roman" panose="02020603050405020304" pitchFamily="18" charset="0"/>
                <a:cs typeface="Times New Roman" panose="02020603050405020304" pitchFamily="18" charset="0"/>
              </a:rPr>
              <a:t>Shi</a:t>
            </a:r>
            <a:r>
              <a:rPr lang="en-US" sz="2400" dirty="0">
                <a:latin typeface="Times New Roman" panose="02020603050405020304" pitchFamily="18" charset="0"/>
                <a:cs typeface="Times New Roman" panose="02020603050405020304" pitchFamily="18" charset="0"/>
              </a:rPr>
              <a:t> et al., </a:t>
            </a:r>
            <a:r>
              <a:rPr lang="en-GB" sz="2400" dirty="0">
                <a:latin typeface="Times New Roman" panose="02020603050405020304" pitchFamily="18" charset="0"/>
                <a:cs typeface="Times New Roman" panose="02020603050405020304" pitchFamily="18" charset="0"/>
              </a:rPr>
              <a:t>2016)</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3575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B12A87-E588-4A61-BA18-1571991007E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Future Prevention </a:t>
            </a:r>
          </a:p>
        </p:txBody>
      </p:sp>
      <p:sp>
        <p:nvSpPr>
          <p:cNvPr id="3" name="Content Placeholder 2">
            <a:extLst>
              <a:ext uri="{FF2B5EF4-FFF2-40B4-BE49-F238E27FC236}">
                <a16:creationId xmlns:a16="http://schemas.microsoft.com/office/drawing/2014/main" xmlns="" id="{DF8940A0-3735-4130-A204-11A4C01DFAC8}"/>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Increased cooperation with law enforcement agencies </a:t>
            </a:r>
          </a:p>
          <a:p>
            <a:r>
              <a:rPr lang="en-US" sz="2400" dirty="0">
                <a:latin typeface="Times New Roman" panose="02020603050405020304" pitchFamily="18" charset="0"/>
                <a:cs typeface="Times New Roman" panose="02020603050405020304" pitchFamily="18" charset="0"/>
              </a:rPr>
              <a:t>Use of technology </a:t>
            </a:r>
          </a:p>
          <a:p>
            <a:r>
              <a:rPr lang="en-US" sz="2400" dirty="0">
                <a:latin typeface="Times New Roman" panose="02020603050405020304" pitchFamily="18" charset="0"/>
                <a:cs typeface="Times New Roman" panose="02020603050405020304" pitchFamily="18" charset="0"/>
              </a:rPr>
              <a:t>Training of insurance workers</a:t>
            </a:r>
          </a:p>
        </p:txBody>
      </p:sp>
    </p:spTree>
    <p:extLst>
      <p:ext uri="{BB962C8B-B14F-4D97-AF65-F5344CB8AC3E}">
        <p14:creationId xmlns:p14="http://schemas.microsoft.com/office/powerpoint/2010/main" val="4261207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00DB27-7FD0-4022-B530-F19EBDBD2FB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a:t>
            </a:r>
            <a:r>
              <a:rPr lang="en-US" dirty="0"/>
              <a:t> </a:t>
            </a:r>
          </a:p>
        </p:txBody>
      </p:sp>
      <p:sp>
        <p:nvSpPr>
          <p:cNvPr id="3" name="Content Placeholder 2">
            <a:extLst>
              <a:ext uri="{FF2B5EF4-FFF2-40B4-BE49-F238E27FC236}">
                <a16:creationId xmlns:a16="http://schemas.microsoft.com/office/drawing/2014/main" xmlns="" id="{CBBEC9D4-F3ED-4FF9-AE4C-3C7C4CEFCB6B}"/>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Application of predictive models </a:t>
            </a:r>
          </a:p>
          <a:p>
            <a:r>
              <a:rPr lang="en-US" sz="2400" dirty="0">
                <a:latin typeface="Times New Roman" panose="02020603050405020304" pitchFamily="18" charset="0"/>
                <a:cs typeface="Times New Roman" panose="02020603050405020304" pitchFamily="18" charset="0"/>
              </a:rPr>
              <a:t>Analytic systems </a:t>
            </a:r>
          </a:p>
          <a:p>
            <a:r>
              <a:rPr lang="en-US" sz="2400" dirty="0">
                <a:latin typeface="Times New Roman" panose="02020603050405020304" pitchFamily="18" charset="0"/>
                <a:cs typeface="Times New Roman" panose="02020603050405020304" pitchFamily="18" charset="0"/>
              </a:rPr>
              <a:t>Efficient employee administrative systems</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058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3E0B62-E078-476B-831C-9D15558DC746}"/>
              </a:ext>
            </a:extLst>
          </p:cNvPr>
          <p:cNvSpPr>
            <a:spLocks noGrp="1"/>
          </p:cNvSpPr>
          <p:nvPr>
            <p:ph type="title"/>
          </p:nvPr>
        </p:nvSpPr>
        <p:spPr/>
        <p:txBody>
          <a:bodyPr/>
          <a:lstStyle/>
          <a:p>
            <a:r>
              <a:rPr lang="en-US" dirty="0">
                <a:latin typeface="Times New Roman" pitchFamily="18" charset="0"/>
                <a:cs typeface="Times New Roman" pitchFamily="18" charset="0"/>
              </a:rPr>
              <a:t>References </a:t>
            </a:r>
          </a:p>
        </p:txBody>
      </p:sp>
      <p:sp>
        <p:nvSpPr>
          <p:cNvPr id="3" name="Content Placeholder 2">
            <a:extLst>
              <a:ext uri="{FF2B5EF4-FFF2-40B4-BE49-F238E27FC236}">
                <a16:creationId xmlns:a16="http://schemas.microsoft.com/office/drawing/2014/main" xmlns="" id="{8756147B-1DBE-4AA4-9A11-85B6A41D1F90}"/>
              </a:ext>
            </a:extLst>
          </p:cNvPr>
          <p:cNvSpPr>
            <a:spLocks noGrp="1"/>
          </p:cNvSpPr>
          <p:nvPr>
            <p:ph idx="1"/>
          </p:nvPr>
        </p:nvSpPr>
        <p:spPr/>
        <p:txBody>
          <a:bodyPr>
            <a:noAutofit/>
          </a:bodyPr>
          <a:lstStyle/>
          <a:p>
            <a:pPr marL="0" indent="0">
              <a:buNone/>
            </a:pPr>
            <a:r>
              <a:rPr lang="en-US" sz="2400" dirty="0" err="1">
                <a:latin typeface="Times New Roman" panose="02020603050405020304" pitchFamily="18" charset="0"/>
                <a:cs typeface="Times New Roman" panose="02020603050405020304" pitchFamily="18" charset="0"/>
              </a:rPr>
              <a:t>Rawte</a:t>
            </a:r>
            <a:r>
              <a:rPr lang="en-US" sz="2400" dirty="0">
                <a:latin typeface="Times New Roman" panose="02020603050405020304" pitchFamily="18" charset="0"/>
                <a:cs typeface="Times New Roman" panose="02020603050405020304" pitchFamily="18" charset="0"/>
              </a:rPr>
              <a:t>, V., &amp; Anuradha, G. (2015, January). Fraud detection in </a:t>
            </a:r>
            <a:r>
              <a:rPr lang="en-US" sz="2400" dirty="0" smtClean="0">
                <a:latin typeface="Times New Roman" panose="02020603050405020304" pitchFamily="18" charset="0"/>
                <a:cs typeface="Times New Roman" panose="02020603050405020304" pitchFamily="18" charset="0"/>
              </a:rPr>
              <a:t>	health </a:t>
            </a:r>
            <a:r>
              <a:rPr lang="en-US" sz="2400" dirty="0">
                <a:latin typeface="Times New Roman" panose="02020603050405020304" pitchFamily="18" charset="0"/>
                <a:cs typeface="Times New Roman" panose="02020603050405020304" pitchFamily="18" charset="0"/>
              </a:rPr>
              <a:t>insurance using data mining techniques. In 2015 </a:t>
            </a:r>
            <a:r>
              <a:rPr lang="en-US" sz="2400" dirty="0" smtClean="0">
                <a:latin typeface="Times New Roman" panose="02020603050405020304" pitchFamily="18" charset="0"/>
                <a:cs typeface="Times New Roman" panose="02020603050405020304" pitchFamily="18" charset="0"/>
              </a:rPr>
              <a:t>	International </a:t>
            </a:r>
            <a:r>
              <a:rPr lang="en-US" sz="2400" dirty="0">
                <a:latin typeface="Times New Roman" panose="02020603050405020304" pitchFamily="18" charset="0"/>
                <a:cs typeface="Times New Roman" panose="02020603050405020304" pitchFamily="18" charset="0"/>
              </a:rPr>
              <a:t>Conference on Communication, Information &amp; </a:t>
            </a:r>
            <a:r>
              <a:rPr lang="en-US" sz="2400" dirty="0" smtClean="0">
                <a:latin typeface="Times New Roman" panose="02020603050405020304" pitchFamily="18" charset="0"/>
                <a:cs typeface="Times New Roman" panose="02020603050405020304" pitchFamily="18" charset="0"/>
              </a:rPr>
              <a:t>	Computing </a:t>
            </a:r>
            <a:r>
              <a:rPr lang="en-US" sz="2400" dirty="0">
                <a:latin typeface="Times New Roman" panose="02020603050405020304" pitchFamily="18" charset="0"/>
                <a:cs typeface="Times New Roman" panose="02020603050405020304" pitchFamily="18" charset="0"/>
              </a:rPr>
              <a:t>Technology (ICCICT) (pp. 1-5). IEEE.</a:t>
            </a:r>
          </a:p>
          <a:p>
            <a:pPr marL="0" indent="0">
              <a:buNone/>
            </a:pPr>
            <a:r>
              <a:rPr lang="en-US" sz="2400" dirty="0">
                <a:latin typeface="Times New Roman" panose="02020603050405020304" pitchFamily="18" charset="0"/>
                <a:cs typeface="Times New Roman" panose="02020603050405020304" pitchFamily="18" charset="0"/>
              </a:rPr>
              <a:t>Shi, Y., Sun, C., Li, Q., Cui, L., Yu, H., &amp; Miao, C. (2016, March). A </a:t>
            </a:r>
            <a:r>
              <a:rPr lang="en-US" sz="2400" dirty="0" smtClean="0">
                <a:latin typeface="Times New Roman" panose="02020603050405020304" pitchFamily="18" charset="0"/>
                <a:cs typeface="Times New Roman" panose="02020603050405020304" pitchFamily="18" charset="0"/>
              </a:rPr>
              <a:t>	fraud </a:t>
            </a:r>
            <a:r>
              <a:rPr lang="en-US" sz="2400" dirty="0">
                <a:latin typeface="Times New Roman" panose="02020603050405020304" pitchFamily="18" charset="0"/>
                <a:cs typeface="Times New Roman" panose="02020603050405020304" pitchFamily="18" charset="0"/>
              </a:rPr>
              <a:t>resilient medical insurance claim system. In Thirtieth </a:t>
            </a:r>
            <a:r>
              <a:rPr lang="en-US" sz="2400" dirty="0" smtClean="0">
                <a:latin typeface="Times New Roman" panose="02020603050405020304" pitchFamily="18" charset="0"/>
                <a:cs typeface="Times New Roman" panose="02020603050405020304" pitchFamily="18" charset="0"/>
              </a:rPr>
              <a:t>	AAAI </a:t>
            </a:r>
            <a:r>
              <a:rPr lang="en-US" sz="2400" dirty="0">
                <a:latin typeface="Times New Roman" panose="02020603050405020304" pitchFamily="18" charset="0"/>
                <a:cs typeface="Times New Roman" panose="02020603050405020304" pitchFamily="18" charset="0"/>
              </a:rPr>
              <a:t>Conference on Artificial Intelligence.</a:t>
            </a:r>
          </a:p>
          <a:p>
            <a:pPr marL="0" indent="0">
              <a:buNone/>
            </a:pPr>
            <a:r>
              <a:rPr lang="en-US" sz="2400" dirty="0">
                <a:latin typeface="Times New Roman" panose="02020603050405020304" pitchFamily="18" charset="0"/>
                <a:cs typeface="Times New Roman" panose="02020603050405020304" pitchFamily="18" charset="0"/>
              </a:rPr>
              <a:t>Fuller, D. L., Ravikumar, B., &amp; Zhang, Y. (2015). Unemployment </a:t>
            </a:r>
            <a:r>
              <a:rPr lang="en-US" sz="2400" dirty="0" smtClean="0">
                <a:latin typeface="Times New Roman" panose="02020603050405020304" pitchFamily="18" charset="0"/>
                <a:cs typeface="Times New Roman" panose="02020603050405020304" pitchFamily="18" charset="0"/>
              </a:rPr>
              <a:t>	insurance </a:t>
            </a:r>
            <a:r>
              <a:rPr lang="en-US" sz="2400" dirty="0">
                <a:latin typeface="Times New Roman" panose="02020603050405020304" pitchFamily="18" charset="0"/>
                <a:cs typeface="Times New Roman" panose="02020603050405020304" pitchFamily="18" charset="0"/>
              </a:rPr>
              <a:t>fraud and optimal monitoring. American Economic </a:t>
            </a:r>
            <a:r>
              <a:rPr lang="en-US" sz="2400" dirty="0" smtClean="0">
                <a:latin typeface="Times New Roman" panose="02020603050405020304" pitchFamily="18" charset="0"/>
                <a:cs typeface="Times New Roman" panose="02020603050405020304" pitchFamily="18" charset="0"/>
              </a:rPr>
              <a:t>	Journal</a:t>
            </a:r>
            <a:r>
              <a:rPr lang="en-US" sz="2400" dirty="0">
                <a:latin typeface="Times New Roman" panose="02020603050405020304" pitchFamily="18" charset="0"/>
                <a:cs typeface="Times New Roman" panose="02020603050405020304" pitchFamily="18" charset="0"/>
              </a:rPr>
              <a:t>: Macroeconomics, 7(2), 249-90.</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699351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357</TotalTime>
  <Words>1345</Words>
  <Application>Microsoft Office PowerPoint</Application>
  <PresentationFormat>Custom</PresentationFormat>
  <Paragraphs>65</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Insurance Fraud in Saudi Arabia</vt:lpstr>
      <vt:lpstr>Introduction </vt:lpstr>
      <vt:lpstr>A description of The Event </vt:lpstr>
      <vt:lpstr>Who Committed the Fraud and Sanctions</vt:lpstr>
      <vt:lpstr>Evaluation of the Situation </vt:lpstr>
      <vt:lpstr>Impact of the Fraud to The Economy</vt:lpstr>
      <vt:lpstr>Impacts of the Fraud to the Economy </vt:lpstr>
      <vt:lpstr>Future Prevention Methods</vt:lpstr>
      <vt:lpstr>Future Prevention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Insurance fraud in Saudi Arabia</dc:title>
  <dc:creator>Probook</dc:creator>
  <cp:lastModifiedBy>User</cp:lastModifiedBy>
  <cp:revision>25</cp:revision>
  <dcterms:created xsi:type="dcterms:W3CDTF">2019-04-02T12:37:26Z</dcterms:created>
  <dcterms:modified xsi:type="dcterms:W3CDTF">2019-04-03T00:24:14Z</dcterms:modified>
</cp:coreProperties>
</file>